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4" r:id="rId2"/>
    <p:sldId id="257" r:id="rId3"/>
    <p:sldId id="258" r:id="rId4"/>
    <p:sldId id="259" r:id="rId5"/>
    <p:sldId id="275" r:id="rId6"/>
    <p:sldId id="263" r:id="rId7"/>
    <p:sldId id="261" r:id="rId8"/>
    <p:sldId id="262" r:id="rId9"/>
    <p:sldId id="270" r:id="rId10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0091FE"/>
    <a:srgbClr val="AFF7FF"/>
    <a:srgbClr val="C7CDD7"/>
    <a:srgbClr val="003366"/>
    <a:srgbClr val="327FBE"/>
    <a:srgbClr val="E5F6FB"/>
    <a:srgbClr val="D1FBFF"/>
    <a:srgbClr val="5D9FD5"/>
    <a:srgbClr val="383FC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9645" autoAdjust="0"/>
  </p:normalViewPr>
  <p:slideViewPr>
    <p:cSldViewPr>
      <p:cViewPr>
        <p:scale>
          <a:sx n="90" d="100"/>
          <a:sy n="90" d="100"/>
        </p:scale>
        <p:origin x="-133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3.0849121517714968E-2"/>
          <c:y val="0.17499370800961406"/>
          <c:w val="0.93830175696457052"/>
          <c:h val="0.6311176535940451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0.20341841304326966"/>
                  <c:y val="0.230611645576328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90 </a:t>
                    </a:r>
                    <a:r>
                      <a:rPr lang="ru-RU" dirty="0" smtClean="0"/>
                      <a:t>минут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.10656969251574255"/>
                  <c:y val="-5.2753437665815098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dirty="0" smtClean="0"/>
                      <a:t>в </a:t>
                    </a:r>
                    <a:r>
                      <a:rPr lang="ru-RU" sz="1400" dirty="0" smtClean="0"/>
                      <a:t>3 </a:t>
                    </a:r>
                    <a:r>
                      <a:rPr lang="ru-RU" sz="1400" dirty="0" smtClean="0"/>
                      <a:t>раза</a:t>
                    </a:r>
                    <a:endParaRPr lang="ru-RU" sz="1400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1DB-4AB5-88BF-39FA7DB32FD5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Val val="1"/>
        </c:dLbls>
        <c:axId val="175548288"/>
        <c:axId val="175549824"/>
      </c:barChart>
      <c:catAx>
        <c:axId val="175548288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75549824"/>
        <c:crosses val="autoZero"/>
        <c:auto val="1"/>
        <c:lblAlgn val="ctr"/>
        <c:lblOffset val="100"/>
      </c:catAx>
      <c:valAx>
        <c:axId val="175549824"/>
        <c:scaling>
          <c:orientation val="minMax"/>
        </c:scaling>
        <c:delete val="1"/>
        <c:axPos val="l"/>
        <c:numFmt formatCode="0" sourceLinked="1"/>
        <c:tickLblPos val="none"/>
        <c:crossAx val="1755482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0AFE8-F8C6-4CA2-8717-10C0C4F9D54E}" type="doc">
      <dgm:prSet loTypeId="urn:microsoft.com/office/officeart/2005/8/layout/pyramid1" loCatId="pyramid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E6152E8-A7B0-429C-AE48-E84F07208D3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effectLst/>
              <a:latin typeface="Cambria" panose="02040503050406030204" pitchFamily="18" charset="0"/>
              <a:cs typeface="Arial" pitchFamily="34" charset="0"/>
            </a:rPr>
            <a:t>Федеральный</a:t>
          </a:r>
          <a:r>
            <a: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</a:p>
        <a:p>
          <a:r>
            <a:rPr lang="ru-RU" sz="1600" b="1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уровень</a:t>
          </a:r>
        </a:p>
      </dgm:t>
    </dgm:pt>
    <dgm:pt modelId="{E4E3CBA1-1494-454E-AC03-F3B20D0AA316}" type="parTrans" cxnId="{7EF86B42-C5C2-48A5-AD31-955E80C6D686}">
      <dgm:prSet/>
      <dgm:spPr/>
      <dgm:t>
        <a:bodyPr/>
        <a:lstStyle/>
        <a:p>
          <a:endParaRPr lang="ru-RU"/>
        </a:p>
      </dgm:t>
    </dgm:pt>
    <dgm:pt modelId="{60727CA4-0E21-4AD4-B171-539238CAA785}" type="sibTrans" cxnId="{7EF86B42-C5C2-48A5-AD31-955E80C6D686}">
      <dgm:prSet/>
      <dgm:spPr/>
      <dgm:t>
        <a:bodyPr/>
        <a:lstStyle/>
        <a:p>
          <a:endParaRPr lang="ru-RU"/>
        </a:p>
      </dgm:t>
    </dgm:pt>
    <dgm:pt modelId="{2BCEAB64-79E1-4190-90C6-94A8105E1D4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Региональный уровень</a:t>
          </a:r>
        </a:p>
      </dgm:t>
    </dgm:pt>
    <dgm:pt modelId="{4363E265-816B-49DD-95F3-BA03AB168331}" type="parTrans" cxnId="{E4BDC416-25AF-46FD-AC12-78F3B2B85050}">
      <dgm:prSet/>
      <dgm:spPr/>
      <dgm:t>
        <a:bodyPr/>
        <a:lstStyle/>
        <a:p>
          <a:endParaRPr lang="ru-RU"/>
        </a:p>
      </dgm:t>
    </dgm:pt>
    <dgm:pt modelId="{32704981-E668-4A0A-87E7-B3E615A0D446}" type="sibTrans" cxnId="{E4BDC416-25AF-46FD-AC12-78F3B2B85050}">
      <dgm:prSet/>
      <dgm:spPr/>
      <dgm:t>
        <a:bodyPr/>
        <a:lstStyle/>
        <a:p>
          <a:endParaRPr lang="ru-RU"/>
        </a:p>
      </dgm:t>
    </dgm:pt>
    <dgm:pt modelId="{3F883D72-AB51-44A3-BB69-C25E95E42149}">
      <dgm:prSet phldrT="[Текст]" custT="1"/>
      <dgm:spPr>
        <a:solidFill>
          <a:srgbClr val="E17BA9"/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Уровень образовательной организации</a:t>
          </a:r>
        </a:p>
      </dgm:t>
    </dgm:pt>
    <dgm:pt modelId="{428F7FEF-F18C-45C5-A0FD-DCD1786E4B14}" type="parTrans" cxnId="{69E9DBBE-2A88-403E-AF1C-D510FF47D87B}">
      <dgm:prSet/>
      <dgm:spPr/>
      <dgm:t>
        <a:bodyPr/>
        <a:lstStyle/>
        <a:p>
          <a:endParaRPr lang="ru-RU"/>
        </a:p>
      </dgm:t>
    </dgm:pt>
    <dgm:pt modelId="{41BF762B-3A7A-4AA9-AF14-931268079A95}" type="sibTrans" cxnId="{69E9DBBE-2A88-403E-AF1C-D510FF47D87B}">
      <dgm:prSet/>
      <dgm:spPr/>
      <dgm:t>
        <a:bodyPr/>
        <a:lstStyle/>
        <a:p>
          <a:endParaRPr lang="ru-RU"/>
        </a:p>
      </dgm:t>
    </dgm:pt>
    <dgm:pt modelId="{7C3E26E5-8345-4B58-ADD7-8E425EA260AA}" type="pres">
      <dgm:prSet presAssocID="{4910AFE8-F8C6-4CA2-8717-10C0C4F9D5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3F3C2-2FFE-4908-A86D-328E43B3294A}" type="pres">
      <dgm:prSet presAssocID="{BE6152E8-A7B0-429C-AE48-E84F07208D3F}" presName="Name8" presStyleCnt="0"/>
      <dgm:spPr/>
    </dgm:pt>
    <dgm:pt modelId="{41B0729E-585F-4A7E-A894-AA6DFF53CF58}" type="pres">
      <dgm:prSet presAssocID="{BE6152E8-A7B0-429C-AE48-E84F07208D3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E8AE7-164D-44BD-BE40-BDE74B4818F7}" type="pres">
      <dgm:prSet presAssocID="{BE6152E8-A7B0-429C-AE48-E84F07208D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E913C-2543-4D0F-9CBF-BF9B2CF8E0DA}" type="pres">
      <dgm:prSet presAssocID="{2BCEAB64-79E1-4190-90C6-94A8105E1D4B}" presName="Name8" presStyleCnt="0"/>
      <dgm:spPr/>
    </dgm:pt>
    <dgm:pt modelId="{EBBA0041-A843-441C-87AB-8F637576AE6A}" type="pres">
      <dgm:prSet presAssocID="{2BCEAB64-79E1-4190-90C6-94A8105E1D4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C2DCE-4CF1-4FE5-90E9-E7B7B569F09C}" type="pres">
      <dgm:prSet presAssocID="{2BCEAB64-79E1-4190-90C6-94A8105E1D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01B75-B313-4FD6-9404-F77707EEE284}" type="pres">
      <dgm:prSet presAssocID="{3F883D72-AB51-44A3-BB69-C25E95E42149}" presName="Name8" presStyleCnt="0"/>
      <dgm:spPr/>
    </dgm:pt>
    <dgm:pt modelId="{CC9EFA65-A778-457A-93C6-B9548DB6D4C8}" type="pres">
      <dgm:prSet presAssocID="{3F883D72-AB51-44A3-BB69-C25E95E42149}" presName="level" presStyleLbl="node1" presStyleIdx="2" presStyleCnt="3" custLinFactNeighborY="1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5155B-A724-47C1-A128-C5DF09EE6B97}" type="pres">
      <dgm:prSet presAssocID="{3F883D72-AB51-44A3-BB69-C25E95E421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E1981B-127C-4402-9641-55461812050B}" type="presOf" srcId="{2BCEAB64-79E1-4190-90C6-94A8105E1D4B}" destId="{2B7C2DCE-4CF1-4FE5-90E9-E7B7B569F09C}" srcOrd="1" destOrd="0" presId="urn:microsoft.com/office/officeart/2005/8/layout/pyramid1"/>
    <dgm:cxn modelId="{E4BDC416-25AF-46FD-AC12-78F3B2B85050}" srcId="{4910AFE8-F8C6-4CA2-8717-10C0C4F9D54E}" destId="{2BCEAB64-79E1-4190-90C6-94A8105E1D4B}" srcOrd="1" destOrd="0" parTransId="{4363E265-816B-49DD-95F3-BA03AB168331}" sibTransId="{32704981-E668-4A0A-87E7-B3E615A0D446}"/>
    <dgm:cxn modelId="{69E9DBBE-2A88-403E-AF1C-D510FF47D87B}" srcId="{4910AFE8-F8C6-4CA2-8717-10C0C4F9D54E}" destId="{3F883D72-AB51-44A3-BB69-C25E95E42149}" srcOrd="2" destOrd="0" parTransId="{428F7FEF-F18C-45C5-A0FD-DCD1786E4B14}" sibTransId="{41BF762B-3A7A-4AA9-AF14-931268079A95}"/>
    <dgm:cxn modelId="{1DC720D5-7878-450B-9755-B60EF6964187}" type="presOf" srcId="{3F883D72-AB51-44A3-BB69-C25E95E42149}" destId="{0705155B-A724-47C1-A128-C5DF09EE6B97}" srcOrd="1" destOrd="0" presId="urn:microsoft.com/office/officeart/2005/8/layout/pyramid1"/>
    <dgm:cxn modelId="{726986E7-7E2B-4AEE-A03A-6F38C33C4775}" type="presOf" srcId="{BE6152E8-A7B0-429C-AE48-E84F07208D3F}" destId="{AE7E8AE7-164D-44BD-BE40-BDE74B4818F7}" srcOrd="1" destOrd="0" presId="urn:microsoft.com/office/officeart/2005/8/layout/pyramid1"/>
    <dgm:cxn modelId="{6211F69A-82A8-4AB6-97DB-D0AD7250459C}" type="presOf" srcId="{4910AFE8-F8C6-4CA2-8717-10C0C4F9D54E}" destId="{7C3E26E5-8345-4B58-ADD7-8E425EA260AA}" srcOrd="0" destOrd="0" presId="urn:microsoft.com/office/officeart/2005/8/layout/pyramid1"/>
    <dgm:cxn modelId="{A3EA5133-C7BD-4550-BB3D-F32C0FC188E6}" type="presOf" srcId="{2BCEAB64-79E1-4190-90C6-94A8105E1D4B}" destId="{EBBA0041-A843-441C-87AB-8F637576AE6A}" srcOrd="0" destOrd="0" presId="urn:microsoft.com/office/officeart/2005/8/layout/pyramid1"/>
    <dgm:cxn modelId="{A5EE6248-365D-46C1-BFFD-889B9980C2C5}" type="presOf" srcId="{BE6152E8-A7B0-429C-AE48-E84F07208D3F}" destId="{41B0729E-585F-4A7E-A894-AA6DFF53CF58}" srcOrd="0" destOrd="0" presId="urn:microsoft.com/office/officeart/2005/8/layout/pyramid1"/>
    <dgm:cxn modelId="{7EF86B42-C5C2-48A5-AD31-955E80C6D686}" srcId="{4910AFE8-F8C6-4CA2-8717-10C0C4F9D54E}" destId="{BE6152E8-A7B0-429C-AE48-E84F07208D3F}" srcOrd="0" destOrd="0" parTransId="{E4E3CBA1-1494-454E-AC03-F3B20D0AA316}" sibTransId="{60727CA4-0E21-4AD4-B171-539238CAA785}"/>
    <dgm:cxn modelId="{F82F8571-E78C-4B66-A015-4553A55D134E}" type="presOf" srcId="{3F883D72-AB51-44A3-BB69-C25E95E42149}" destId="{CC9EFA65-A778-457A-93C6-B9548DB6D4C8}" srcOrd="0" destOrd="0" presId="urn:microsoft.com/office/officeart/2005/8/layout/pyramid1"/>
    <dgm:cxn modelId="{7961304B-EE2A-41F2-B95B-2D07886D7BAB}" type="presParOf" srcId="{7C3E26E5-8345-4B58-ADD7-8E425EA260AA}" destId="{04E3F3C2-2FFE-4908-A86D-328E43B3294A}" srcOrd="0" destOrd="0" presId="urn:microsoft.com/office/officeart/2005/8/layout/pyramid1"/>
    <dgm:cxn modelId="{E10EA4F2-3538-488E-AEDB-4B8A6EA2318E}" type="presParOf" srcId="{04E3F3C2-2FFE-4908-A86D-328E43B3294A}" destId="{41B0729E-585F-4A7E-A894-AA6DFF53CF58}" srcOrd="0" destOrd="0" presId="urn:microsoft.com/office/officeart/2005/8/layout/pyramid1"/>
    <dgm:cxn modelId="{79EC091D-D9E5-4830-A0EC-34F2EB359351}" type="presParOf" srcId="{04E3F3C2-2FFE-4908-A86D-328E43B3294A}" destId="{AE7E8AE7-164D-44BD-BE40-BDE74B4818F7}" srcOrd="1" destOrd="0" presId="urn:microsoft.com/office/officeart/2005/8/layout/pyramid1"/>
    <dgm:cxn modelId="{360474E4-C6FD-46FB-AECD-F9F7C9118E0F}" type="presParOf" srcId="{7C3E26E5-8345-4B58-ADD7-8E425EA260AA}" destId="{189E913C-2543-4D0F-9CBF-BF9B2CF8E0DA}" srcOrd="1" destOrd="0" presId="urn:microsoft.com/office/officeart/2005/8/layout/pyramid1"/>
    <dgm:cxn modelId="{93BEF18F-38BB-4FEB-B25F-CB6320A25667}" type="presParOf" srcId="{189E913C-2543-4D0F-9CBF-BF9B2CF8E0DA}" destId="{EBBA0041-A843-441C-87AB-8F637576AE6A}" srcOrd="0" destOrd="0" presId="urn:microsoft.com/office/officeart/2005/8/layout/pyramid1"/>
    <dgm:cxn modelId="{F4CACD6D-0B41-4F8A-BE03-3C2F173F5DD2}" type="presParOf" srcId="{189E913C-2543-4D0F-9CBF-BF9B2CF8E0DA}" destId="{2B7C2DCE-4CF1-4FE5-90E9-E7B7B569F09C}" srcOrd="1" destOrd="0" presId="urn:microsoft.com/office/officeart/2005/8/layout/pyramid1"/>
    <dgm:cxn modelId="{5DBBED9B-C7B3-4E21-AF12-A42CC55EEDEF}" type="presParOf" srcId="{7C3E26E5-8345-4B58-ADD7-8E425EA260AA}" destId="{C7701B75-B313-4FD6-9404-F77707EEE284}" srcOrd="2" destOrd="0" presId="urn:microsoft.com/office/officeart/2005/8/layout/pyramid1"/>
    <dgm:cxn modelId="{6BACA58F-20D0-4C6B-9132-088C547F49E1}" type="presParOf" srcId="{C7701B75-B313-4FD6-9404-F77707EEE284}" destId="{CC9EFA65-A778-457A-93C6-B9548DB6D4C8}" srcOrd="0" destOrd="0" presId="urn:microsoft.com/office/officeart/2005/8/layout/pyramid1"/>
    <dgm:cxn modelId="{3756F638-070D-4B28-8357-BC263EA3AA35}" type="presParOf" srcId="{C7701B75-B313-4FD6-9404-F77707EEE284}" destId="{0705155B-A724-47C1-A128-C5DF09EE6B9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B0729E-585F-4A7E-A894-AA6DFF53CF58}">
      <dsp:nvSpPr>
        <dsp:cNvPr id="0" name=""/>
        <dsp:cNvSpPr/>
      </dsp:nvSpPr>
      <dsp:spPr>
        <a:xfrm>
          <a:off x="1776197" y="0"/>
          <a:ext cx="1776197" cy="1570690"/>
        </a:xfrm>
        <a:prstGeom prst="trapezoid">
          <a:avLst>
            <a:gd name="adj" fmla="val 56542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effectLst/>
              <a:latin typeface="Cambria" panose="02040503050406030204" pitchFamily="18" charset="0"/>
              <a:cs typeface="Arial" pitchFamily="34" charset="0"/>
            </a:rPr>
            <a:t>Федеральный</a:t>
          </a:r>
          <a:r>
            <a:rPr lang="ru-RU" sz="16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уровень</a:t>
          </a:r>
        </a:p>
      </dsp:txBody>
      <dsp:txXfrm>
        <a:off x="1776197" y="0"/>
        <a:ext cx="1776197" cy="1570690"/>
      </dsp:txXfrm>
    </dsp:sp>
    <dsp:sp modelId="{EBBA0041-A843-441C-87AB-8F637576AE6A}">
      <dsp:nvSpPr>
        <dsp:cNvPr id="0" name=""/>
        <dsp:cNvSpPr/>
      </dsp:nvSpPr>
      <dsp:spPr>
        <a:xfrm>
          <a:off x="888098" y="1570690"/>
          <a:ext cx="3552394" cy="1570690"/>
        </a:xfrm>
        <a:prstGeom prst="trapezoid">
          <a:avLst>
            <a:gd name="adj" fmla="val 56542"/>
          </a:avLst>
        </a:prstGeom>
        <a:solidFill>
          <a:srgbClr val="00B05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Региональный уровень</a:t>
          </a:r>
        </a:p>
      </dsp:txBody>
      <dsp:txXfrm>
        <a:off x="1509767" y="1570690"/>
        <a:ext cx="2309056" cy="1570690"/>
      </dsp:txXfrm>
    </dsp:sp>
    <dsp:sp modelId="{CC9EFA65-A778-457A-93C6-B9548DB6D4C8}">
      <dsp:nvSpPr>
        <dsp:cNvPr id="0" name=""/>
        <dsp:cNvSpPr/>
      </dsp:nvSpPr>
      <dsp:spPr>
        <a:xfrm>
          <a:off x="0" y="3141381"/>
          <a:ext cx="5328591" cy="1570690"/>
        </a:xfrm>
        <a:prstGeom prst="trapezoid">
          <a:avLst>
            <a:gd name="adj" fmla="val 56542"/>
          </a:avLst>
        </a:prstGeom>
        <a:solidFill>
          <a:srgbClr val="E17B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rPr>
            <a:t>Уровень образовательной организации</a:t>
          </a:r>
        </a:p>
      </dsp:txBody>
      <dsp:txXfrm>
        <a:off x="932503" y="3141381"/>
        <a:ext cx="3463584" cy="1570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dou-ds-n30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07" y="1454008"/>
            <a:ext cx="8182473" cy="1077218"/>
          </a:xfrm>
        </p:spPr>
        <p:txBody>
          <a:bodyPr/>
          <a:lstStyle/>
          <a:p>
            <a:r>
              <a:rPr lang="ru-RU" sz="1600" dirty="0" smtClean="0"/>
              <a:t>Муниципальное бюджетное дошкольное образовательное учреждение «Детский сад общеразвивающего вида с приоритетным осуществлением деятельности по социально-личностному направлению развития воспитанников № 30 «</a:t>
            </a:r>
            <a:r>
              <a:rPr lang="ru-RU" sz="1600" dirty="0" err="1" smtClean="0"/>
              <a:t>Веселинка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104" y="2564905"/>
            <a:ext cx="5841135" cy="1643527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Презентация бережливого проекта</a:t>
            </a:r>
          </a:p>
          <a:p>
            <a:pPr algn="ctr">
              <a:buNone/>
            </a:pPr>
            <a:r>
              <a:rPr lang="ru-RU" b="1" dirty="0" smtClean="0"/>
              <a:t>Оптимизация процесса заполнения диагностических карт по образовательным областям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092" y="116632"/>
            <a:ext cx="6741333" cy="1354217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 </a:t>
            </a:r>
            <a:br>
              <a:rPr lang="ru-RU" dirty="0"/>
            </a:br>
            <a:r>
              <a:rPr lang="ru-RU" dirty="0"/>
              <a:t> </a:t>
            </a:r>
            <a:r>
              <a:rPr lang="ru-RU" sz="2400" dirty="0" smtClean="0"/>
              <a:t>«</a:t>
            </a:r>
            <a:r>
              <a:rPr lang="ru-RU" sz="1800" dirty="0" smtClean="0"/>
              <a:t>Оптимизация процесса заполнения диагностических карт </a:t>
            </a:r>
            <a:br>
              <a:rPr lang="ru-RU" sz="1800" dirty="0" smtClean="0"/>
            </a:br>
            <a:r>
              <a:rPr lang="ru-RU" sz="1800" dirty="0" smtClean="0"/>
              <a:t>по образовательным областям» </a:t>
            </a:r>
            <a:endParaRPr lang="ru-RU" sz="1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3205"/>
            <a:ext cx="8712968" cy="446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7089" r="1667" b="8466"/>
          <a:stretch>
            <a:fillRect/>
          </a:stretch>
        </p:blipFill>
        <p:spPr bwMode="auto">
          <a:xfrm>
            <a:off x="0" y="1385392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3088" y="1466889"/>
            <a:ext cx="410445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Макеева Татьяна Владимировна– старший воспитатель – руководитель 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2852936"/>
            <a:ext cx="237626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Кутараева</a:t>
            </a:r>
            <a:r>
              <a:rPr lang="ru-RU" sz="1400" b="1" dirty="0" smtClean="0">
                <a:solidFill>
                  <a:srgbClr val="002060"/>
                </a:solidFill>
              </a:rPr>
              <a:t> Елена Ивановна –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 педагог-психолог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39952" y="4581128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Кусова</a:t>
            </a:r>
            <a:r>
              <a:rPr lang="ru-RU" sz="1400" b="1" dirty="0" smtClean="0">
                <a:solidFill>
                  <a:srgbClr val="002060"/>
                </a:solidFill>
              </a:rPr>
              <a:t> Наталья Юрьевна –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воспитатель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2852936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Маравьева</a:t>
            </a:r>
            <a:r>
              <a:rPr lang="ru-RU" sz="1400" b="1" dirty="0" smtClean="0">
                <a:solidFill>
                  <a:srgbClr val="002060"/>
                </a:solidFill>
              </a:rPr>
              <a:t> Татьяна Павловна – музыкальный руководитель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 descr="C:\Users\Детский сад\Desktop\Макеева Т.В\Образцовый д.с\Новая папка\Макее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692697"/>
            <a:ext cx="1584176" cy="1732692"/>
          </a:xfrm>
          <a:prstGeom prst="rect">
            <a:avLst/>
          </a:prstGeom>
          <a:noFill/>
        </p:spPr>
      </p:pic>
      <p:pic>
        <p:nvPicPr>
          <p:cNvPr id="2051" name="Picture 3" descr="C:\Users\Детский сад\Desktop\Макеева Т.В\Образцовый д.с\Новая папка\Лена Ив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814" y="2564904"/>
            <a:ext cx="1224963" cy="1440160"/>
          </a:xfrm>
          <a:prstGeom prst="rect">
            <a:avLst/>
          </a:prstGeom>
          <a:noFill/>
        </p:spPr>
      </p:pic>
      <p:pic>
        <p:nvPicPr>
          <p:cNvPr id="2052" name="Picture 4" descr="C:\Users\Детский сад\Desktop\Макеева Т.В\Образцовый д.с\Новая папка\Муравье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564904"/>
            <a:ext cx="1055390" cy="1349449"/>
          </a:xfrm>
          <a:prstGeom prst="rect">
            <a:avLst/>
          </a:prstGeom>
          <a:noFill/>
        </p:spPr>
      </p:pic>
      <p:pic>
        <p:nvPicPr>
          <p:cNvPr id="2053" name="Picture 5" descr="C:\Users\Детский сад\Desktop\Макеева Т.В\Образцовый д.с\Новая папка\кусова наталья юрьевна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077072"/>
            <a:ext cx="1445200" cy="1723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79512" y="1628800"/>
            <a:ext cx="1944216" cy="1368152"/>
          </a:xfrm>
          <a:prstGeom prst="rect">
            <a:avLst/>
          </a:prstGeom>
          <a:solidFill>
            <a:srgbClr val="AFF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/>
              <a:t>Необходимость в распечатывании листов диагностики по разделам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(5мин)                        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699792" y="1628800"/>
            <a:ext cx="1872208" cy="1368152"/>
          </a:xfrm>
          <a:prstGeom prst="rect">
            <a:avLst/>
          </a:prstGeom>
          <a:solidFill>
            <a:srgbClr val="AFF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ru-RU" sz="1600" i="1" dirty="0" smtClean="0"/>
              <a:t>Необходимость заполнения листов в ручную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148064" y="1628800"/>
            <a:ext cx="1872208" cy="1368152"/>
          </a:xfrm>
          <a:prstGeom prst="rect">
            <a:avLst/>
          </a:prstGeom>
          <a:solidFill>
            <a:srgbClr val="AFF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i="1" dirty="0" smtClean="0"/>
              <a:t>Подсчет показателей за первое полугодие (второе)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7595320" y="1628800"/>
            <a:ext cx="1548680" cy="1368152"/>
          </a:xfrm>
          <a:prstGeom prst="rect">
            <a:avLst/>
          </a:prstGeom>
          <a:solidFill>
            <a:srgbClr val="AFF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ru-RU" sz="1600" i="1" dirty="0" smtClean="0"/>
              <a:t>Составление сводного отчета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2123728" y="1916832"/>
            <a:ext cx="576064" cy="864096"/>
          </a:xfrm>
          <a:prstGeom prst="rightArrow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4572000" y="1916832"/>
            <a:ext cx="576064" cy="864096"/>
          </a:xfrm>
          <a:prstGeom prst="rightArrow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7020272" y="1916832"/>
            <a:ext cx="576064" cy="864096"/>
          </a:xfrm>
          <a:prstGeom prst="rightArrow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55576" y="4005064"/>
            <a:ext cx="7200800" cy="15121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Длительный и трудоемкий процесс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/>
              <a:t>Неэффективное распределение времени образовательного процесса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Частые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ошибки при ручном подсчете ведут к неточным данным сводного отчета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09392" y="2996952"/>
            <a:ext cx="1008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(30мин)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52120" y="2996952"/>
            <a:ext cx="1008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(30мин)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45649" y="2996952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(25-30мин)</a:t>
            </a:r>
          </a:p>
        </p:txBody>
      </p:sp>
    </p:spTree>
    <p:extLst>
      <p:ext uri="{BB962C8B-B14F-4D97-AF65-F5344CB8AC3E}">
        <p14:creationId xmlns=""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525935" y="955631"/>
            <a:ext cx="2883434" cy="5508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Пирамида проблем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43938" y="6429375"/>
            <a:ext cx="347662" cy="2857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0B9B24B0-89E8-4502-86ED-BC2F7D391267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1425" y="307666"/>
            <a:ext cx="8686800" cy="62100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b="1" cap="none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Пирамида проблем</a:t>
            </a:r>
            <a:r>
              <a:rPr lang="ru-RU" sz="2400" cap="none" dirty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sz="2400" cap="none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u-RU" sz="2400" cap="none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032888552"/>
              </p:ext>
            </p:extLst>
          </p:nvPr>
        </p:nvGraphicFramePr>
        <p:xfrm>
          <a:off x="214282" y="1428736"/>
          <a:ext cx="532859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2055392" y="4069540"/>
            <a:ext cx="1505264" cy="357190"/>
          </a:xfrm>
          <a:prstGeom prst="roundRect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C00000"/>
                </a:solidFill>
                <a:latin typeface="Cambria" panose="02040503050406030204" pitchFamily="18" charset="0"/>
              </a:rPr>
              <a:t>Не выявлены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23728" y="2645592"/>
            <a:ext cx="1505263" cy="288280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C00000"/>
                </a:solidFill>
                <a:latin typeface="Cambria" panose="02040503050406030204" pitchFamily="18" charset="0"/>
              </a:rPr>
              <a:t>Не выявлены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7818" y="1412776"/>
            <a:ext cx="324663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Отсутствие оцифрованной формы диагностики, позволяющей сократить время для заполнения диагностических карт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2.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Временные потери при ручном заполнении карт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3.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Выполнение подсчетов вручную занимает много времени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4.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При подсчете возможны ошибки</a:t>
            </a:r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Cambria" panose="02040503050406030204" pitchFamily="18" charset="0"/>
              </a:rPr>
              <a:t>5. </a:t>
            </a:r>
            <a:r>
              <a:rPr lang="ru-RU" sz="16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Длительность заполнения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Шестиугольник 1">
            <a:extLst>
              <a:ext uri="{FF2B5EF4-FFF2-40B4-BE49-F238E27FC236}">
                <a16:creationId xmlns="" xmlns:a16="http://schemas.microsoft.com/office/drawing/2014/main" id="{5C6B4F19-0B51-4F5E-912A-629045224CF3}"/>
              </a:ext>
            </a:extLst>
          </p:cNvPr>
          <p:cNvSpPr/>
          <p:nvPr/>
        </p:nvSpPr>
        <p:spPr>
          <a:xfrm>
            <a:off x="750060" y="5212071"/>
            <a:ext cx="531389" cy="412085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1</a:t>
            </a:r>
          </a:p>
        </p:txBody>
      </p:sp>
      <p:sp>
        <p:nvSpPr>
          <p:cNvPr id="18" name="Шестиугольник 17">
            <a:extLst>
              <a:ext uri="{FF2B5EF4-FFF2-40B4-BE49-F238E27FC236}">
                <a16:creationId xmlns="" xmlns:a16="http://schemas.microsoft.com/office/drawing/2014/main" id="{39C7FD03-A61F-41F4-8A56-FA4FBFBF7B5D}"/>
              </a:ext>
            </a:extLst>
          </p:cNvPr>
          <p:cNvSpPr/>
          <p:nvPr/>
        </p:nvSpPr>
        <p:spPr>
          <a:xfrm>
            <a:off x="1602644" y="5624768"/>
            <a:ext cx="531389" cy="412085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2</a:t>
            </a:r>
          </a:p>
        </p:txBody>
      </p:sp>
      <p:sp>
        <p:nvSpPr>
          <p:cNvPr id="19" name="Шестиугольник 18">
            <a:extLst>
              <a:ext uri="{FF2B5EF4-FFF2-40B4-BE49-F238E27FC236}">
                <a16:creationId xmlns="" xmlns:a16="http://schemas.microsoft.com/office/drawing/2014/main" id="{766A2856-60BD-40AA-AD27-5659A6560081}"/>
              </a:ext>
            </a:extLst>
          </p:cNvPr>
          <p:cNvSpPr/>
          <p:nvPr/>
        </p:nvSpPr>
        <p:spPr>
          <a:xfrm>
            <a:off x="2732752" y="5653408"/>
            <a:ext cx="531389" cy="412085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3</a:t>
            </a:r>
          </a:p>
        </p:txBody>
      </p:sp>
      <p:sp>
        <p:nvSpPr>
          <p:cNvPr id="20" name="Шестиугольник 19">
            <a:extLst>
              <a:ext uri="{FF2B5EF4-FFF2-40B4-BE49-F238E27FC236}">
                <a16:creationId xmlns="" xmlns:a16="http://schemas.microsoft.com/office/drawing/2014/main" id="{50529548-2DD4-4BE9-BCC8-31145621E158}"/>
              </a:ext>
            </a:extLst>
          </p:cNvPr>
          <p:cNvSpPr/>
          <p:nvPr/>
        </p:nvSpPr>
        <p:spPr>
          <a:xfrm>
            <a:off x="3906530" y="5606096"/>
            <a:ext cx="531389" cy="412085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4</a:t>
            </a:r>
          </a:p>
        </p:txBody>
      </p:sp>
      <p:sp>
        <p:nvSpPr>
          <p:cNvPr id="21" name="Шестиугольник 20">
            <a:extLst>
              <a:ext uri="{FF2B5EF4-FFF2-40B4-BE49-F238E27FC236}">
                <a16:creationId xmlns="" xmlns:a16="http://schemas.microsoft.com/office/drawing/2014/main" id="{F51C18A3-BCE5-4029-BDD9-DBC726F1B98E}"/>
              </a:ext>
            </a:extLst>
          </p:cNvPr>
          <p:cNvSpPr/>
          <p:nvPr/>
        </p:nvSpPr>
        <p:spPr>
          <a:xfrm>
            <a:off x="4570575" y="5212072"/>
            <a:ext cx="531389" cy="412085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5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70655" cy="584775"/>
          </a:xfrm>
        </p:spPr>
        <p:txBody>
          <a:bodyPr/>
          <a:lstStyle/>
          <a:p>
            <a:r>
              <a:rPr lang="ru-RU" dirty="0" smtClean="0"/>
              <a:t>Карта целевого состояния процесса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5857" y="414908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П</a:t>
            </a:r>
            <a:r>
              <a:rPr lang="ru-RU" b="1" dirty="0" smtClean="0">
                <a:solidFill>
                  <a:srgbClr val="000066"/>
                </a:solidFill>
              </a:rPr>
              <a:t>еревод бумажной диагностики в оцифрованную форму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Равномерное распределение нагрузки на педагогов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Автоматизированный подсчет данных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66"/>
                </a:solidFill>
              </a:rPr>
              <a:t>Повышение качества мониторинга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43608" y="1052736"/>
            <a:ext cx="6840760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Сокращение времени на заполнение и подсчет диагностических карт по одной образовательной области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95536" y="2132856"/>
            <a:ext cx="2592288" cy="8640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Введение в оцифрованную форму данных группы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131840" y="2132856"/>
            <a:ext cx="2016224" cy="8640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Введение показателей диагностики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3068960"/>
            <a:ext cx="1008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(20мин)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3068960"/>
            <a:ext cx="1008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(10мин)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80336" y="3140968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(0мин)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364088" y="2132856"/>
            <a:ext cx="1152128" cy="8640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Подсчет показателей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092280" y="2132856"/>
            <a:ext cx="1584176" cy="8640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Составление сводного отчета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63695" cy="1077218"/>
          </a:xfrm>
        </p:spPr>
        <p:txBody>
          <a:bodyPr/>
          <a:lstStyle/>
          <a:p>
            <a:r>
              <a:rPr lang="ru-RU" dirty="0" smtClean="0"/>
              <a:t>План мероприятий по</a:t>
            </a:r>
            <a:br>
              <a:rPr lang="ru-RU" dirty="0" smtClean="0"/>
            </a:br>
            <a:r>
              <a:rPr lang="ru-RU" dirty="0" smtClean="0"/>
              <a:t> устранению проблем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331640" y="1412776"/>
            <a:ext cx="6912768" cy="51845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Согласование паспорта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лин-проекта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– 10.02.2021г</a:t>
            </a: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/>
              <a:t>2.   Картирование текущего состояния (с 11.02.2021 г. по 12.02.2021г.)</a:t>
            </a: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3.   Анализ проблем и потерь (с 15.02.2021г по 15.03.2021 г.)</a:t>
            </a: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/>
              <a:t>4.   Составление карты целевого состояния (15.03.2021г. по 22.03.2021г.)</a:t>
            </a: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5.   Разработка плана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мероприятий (с 22.09.2021г.  по 02.04.2021г.)</a:t>
            </a: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aseline="0" dirty="0" smtClean="0"/>
              <a:t>6.   Защита плана мероприятий (02.04.2021г.)</a:t>
            </a: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7.   Внедрение улучшений (с01.04.2021г. по 31.05.2021г.</a:t>
            </a: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aseline="0" dirty="0" smtClean="0"/>
              <a:t>8.   Мониторинг результатов ( с 01.06.2021 г. по 01.07.2021г.)</a:t>
            </a: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9.   Закрытие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лин-проекта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02.07.2021г.</a:t>
            </a:r>
          </a:p>
          <a:p>
            <a: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aseline="0" dirty="0" smtClean="0"/>
              <a:t>10. Мониторинг стабильности достигнутых</a:t>
            </a:r>
            <a:r>
              <a:rPr lang="ru-RU" sz="1600" dirty="0" smtClean="0"/>
              <a:t> результатов (01.09.2021г. по 01.10.2021г.)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99113362"/>
              </p:ext>
            </p:extLst>
          </p:nvPr>
        </p:nvGraphicFramePr>
        <p:xfrm>
          <a:off x="3131840" y="4077072"/>
          <a:ext cx="5832648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2585544"/>
              </p:ext>
            </p:extLst>
          </p:nvPr>
        </p:nvGraphicFramePr>
        <p:xfrm>
          <a:off x="646659" y="1248092"/>
          <a:ext cx="7885781" cy="1968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1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2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7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75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эффект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1099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1.Сокращение времени заполнения и обработки 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карты диагностики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1.90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минут. в месяц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1.Сокращение времени протекания процесса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раза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Равномерное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распределение времени в образовательном процессе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Электронный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подсчет данных показателей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Автоматическое формирование сводного отчета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3181" y="116632"/>
            <a:ext cx="184730" cy="5847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700808"/>
            <a:ext cx="63367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</a:t>
            </a:r>
          </a:p>
          <a:p>
            <a:endParaRPr lang="ru-RU" sz="2800" i="1" dirty="0" smtClean="0">
              <a:solidFill>
                <a:srgbClr val="00B050"/>
              </a:solidFill>
            </a:endParaRPr>
          </a:p>
          <a:p>
            <a:endParaRPr lang="ru-RU" sz="2800" i="1" dirty="0" smtClean="0">
              <a:solidFill>
                <a:srgbClr val="00B050"/>
              </a:solidFill>
            </a:endParaRPr>
          </a:p>
          <a:p>
            <a:endParaRPr lang="ru-RU" sz="2800" i="1" dirty="0" smtClean="0">
              <a:solidFill>
                <a:srgbClr val="00B050"/>
              </a:solidFill>
            </a:endParaRPr>
          </a:p>
          <a:p>
            <a:r>
              <a:rPr lang="ru-RU" sz="2800" i="1" dirty="0" smtClean="0">
                <a:solidFill>
                  <a:srgbClr val="00B050"/>
                </a:solidFill>
              </a:rPr>
              <a:t>МБДОУ  «ДСОВ № 30 «</a:t>
            </a:r>
            <a:r>
              <a:rPr lang="ru-RU" sz="2800" i="1" dirty="0" err="1" smtClean="0">
                <a:solidFill>
                  <a:srgbClr val="00B050"/>
                </a:solidFill>
              </a:rPr>
              <a:t>Веселинка</a:t>
            </a:r>
            <a:r>
              <a:rPr lang="ru-RU" sz="2800" i="1" dirty="0" smtClean="0">
                <a:solidFill>
                  <a:srgbClr val="00B050"/>
                </a:solidFill>
              </a:rPr>
              <a:t>»</a:t>
            </a:r>
          </a:p>
          <a:p>
            <a:r>
              <a:rPr lang="ru-RU" sz="2800" i="1" dirty="0" err="1" smtClean="0">
                <a:solidFill>
                  <a:srgbClr val="00B050"/>
                </a:solidFill>
              </a:rPr>
              <a:t>Эл.почта</a:t>
            </a:r>
            <a:r>
              <a:rPr lang="ru-RU" sz="2800" i="1" dirty="0" smtClean="0">
                <a:solidFill>
                  <a:srgbClr val="00B050"/>
                </a:solidFill>
              </a:rPr>
              <a:t>: </a:t>
            </a:r>
            <a:r>
              <a:rPr lang="en-US" sz="2800" i="1" dirty="0" smtClean="0">
                <a:solidFill>
                  <a:srgbClr val="00B050"/>
                </a:solidFill>
                <a:hlinkClick r:id="rId2"/>
              </a:rPr>
              <a:t>dou-ds-n30@mail.ru</a:t>
            </a:r>
            <a:endParaRPr lang="en-US" sz="2800" i="1" dirty="0" smtClean="0">
              <a:solidFill>
                <a:srgbClr val="00B050"/>
              </a:solidFill>
            </a:endParaRPr>
          </a:p>
          <a:p>
            <a:r>
              <a:rPr lang="ru-RU" sz="2800" i="1" dirty="0" smtClean="0">
                <a:solidFill>
                  <a:srgbClr val="00B050"/>
                </a:solidFill>
              </a:rPr>
              <a:t>Сайт ДОУ: </a:t>
            </a:r>
            <a:r>
              <a:rPr lang="en-US" sz="2800" i="1" dirty="0" err="1" smtClean="0">
                <a:solidFill>
                  <a:srgbClr val="00B050"/>
                </a:solidFill>
              </a:rPr>
              <a:t>Veselinka</a:t>
            </a:r>
            <a:r>
              <a:rPr lang="ru-RU" sz="2800" i="1" dirty="0" smtClean="0">
                <a:solidFill>
                  <a:srgbClr val="00B050"/>
                </a:solidFill>
              </a:rPr>
              <a:t> </a:t>
            </a:r>
            <a:r>
              <a:rPr lang="ru-RU" sz="2800" i="1" dirty="0" smtClean="0">
                <a:solidFill>
                  <a:srgbClr val="00B050"/>
                </a:solidFill>
              </a:rPr>
              <a:t>30</a:t>
            </a:r>
            <a:endParaRPr lang="ru-RU" sz="2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080225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10316</TotalTime>
  <Words>419</Words>
  <Application>Microsoft Office PowerPoint</Application>
  <PresentationFormat>Экран (4:3)</PresentationFormat>
  <Paragraphs>98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Муниципальное бюджетное дошкольное образовательное учреждение «Детский сад общеразвивающего вида с приоритетным осуществлением деятельности по социально-личностному направлению развития воспитанников № 30 «Веселинка»</vt:lpstr>
      <vt:lpstr>Паспорт проекта   «Оптимизация процесса заполнения диагностических карт  по образовательным областям» </vt:lpstr>
      <vt:lpstr>Команда проекта</vt:lpstr>
      <vt:lpstr>Карта текущего состояния процесса</vt:lpstr>
      <vt:lpstr>Пирамида проблем</vt:lpstr>
      <vt:lpstr>Карта целевого состояния процесса</vt:lpstr>
      <vt:lpstr>План мероприятий по  устранению проблем</vt:lpstr>
      <vt:lpstr>Достигнутые результаты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Детский сад</cp:lastModifiedBy>
  <cp:revision>581</cp:revision>
  <cp:lastPrinted>2019-02-18T01:46:55Z</cp:lastPrinted>
  <dcterms:created xsi:type="dcterms:W3CDTF">2007-01-29T08:57:19Z</dcterms:created>
  <dcterms:modified xsi:type="dcterms:W3CDTF">2022-01-20T02:10:02Z</dcterms:modified>
</cp:coreProperties>
</file>