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7" r:id="rId3"/>
    <p:sldId id="258" r:id="rId4"/>
    <p:sldId id="259" r:id="rId5"/>
    <p:sldId id="275" r:id="rId6"/>
    <p:sldId id="263" r:id="rId7"/>
    <p:sldId id="261" r:id="rId8"/>
    <p:sldId id="262" r:id="rId9"/>
    <p:sldId id="270" r:id="rId10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91FE"/>
    <a:srgbClr val="AFF7FF"/>
    <a:srgbClr val="C7CDD7"/>
    <a:srgbClr val="003366"/>
    <a:srgbClr val="327FBE"/>
    <a:srgbClr val="E5F6FB"/>
    <a:srgbClr val="D1FBFF"/>
    <a:srgbClr val="5D9FD5"/>
    <a:srgbClr val="383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90" d="100"/>
          <a:sy n="90" d="100"/>
        </p:scale>
        <p:origin x="-13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82E-2"/>
          <c:y val="0.17499370800961406"/>
          <c:w val="0.93830175696457074"/>
          <c:h val="0.631117653594045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0341841304326971"/>
                  <c:y val="0.230611645576328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11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</a:t>
                    </a:r>
                    <a:r>
                      <a:rPr lang="ru-RU" sz="1400" dirty="0" smtClean="0"/>
                      <a:t>1.9 </a:t>
                    </a:r>
                    <a:r>
                      <a:rPr lang="ru-RU" sz="1400" dirty="0" smtClean="0"/>
                      <a:t>раза</a:t>
                    </a:r>
                    <a:endParaRPr lang="ru-RU" sz="14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66385152"/>
        <c:axId val="118113408"/>
      </c:barChart>
      <c:catAx>
        <c:axId val="16638515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8113408"/>
        <c:crosses val="autoZero"/>
        <c:auto val="1"/>
        <c:lblAlgn val="ctr"/>
        <c:lblOffset val="100"/>
      </c:catAx>
      <c:valAx>
        <c:axId val="118113408"/>
        <c:scaling>
          <c:orientation val="minMax"/>
        </c:scaling>
        <c:delete val="1"/>
        <c:axPos val="l"/>
        <c:numFmt formatCode="0" sourceLinked="1"/>
        <c:tickLblPos val="none"/>
        <c:crossAx val="166385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Cambria" panose="02040503050406030204" pitchFamily="18" charset="0"/>
              <a:cs typeface="Arial" pitchFamily="34" charset="0"/>
            </a:rPr>
            <a:t>Федеральный</a:t>
          </a:r>
          <a:r>
            <a: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</a:t>
          </a: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Региональный уровень</a:t>
          </a: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>
        <a:solidFill>
          <a:srgbClr val="E17BA9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 образовательной организации</a:t>
          </a: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1981B-127C-4402-9641-55461812050B}" type="presOf" srcId="{2BCEAB64-79E1-4190-90C6-94A8105E1D4B}" destId="{2B7C2DCE-4CF1-4FE5-90E9-E7B7B569F09C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1DC720D5-7878-450B-9755-B60EF6964187}" type="presOf" srcId="{3F883D72-AB51-44A3-BB69-C25E95E42149}" destId="{0705155B-A724-47C1-A128-C5DF09EE6B97}" srcOrd="1" destOrd="0" presId="urn:microsoft.com/office/officeart/2005/8/layout/pyramid1"/>
    <dgm:cxn modelId="{726986E7-7E2B-4AEE-A03A-6F38C33C4775}" type="presOf" srcId="{BE6152E8-A7B0-429C-AE48-E84F07208D3F}" destId="{AE7E8AE7-164D-44BD-BE40-BDE74B4818F7}" srcOrd="1" destOrd="0" presId="urn:microsoft.com/office/officeart/2005/8/layout/pyramid1"/>
    <dgm:cxn modelId="{6211F69A-82A8-4AB6-97DB-D0AD7250459C}" type="presOf" srcId="{4910AFE8-F8C6-4CA2-8717-10C0C4F9D54E}" destId="{7C3E26E5-8345-4B58-ADD7-8E425EA260AA}" srcOrd="0" destOrd="0" presId="urn:microsoft.com/office/officeart/2005/8/layout/pyramid1"/>
    <dgm:cxn modelId="{A3EA5133-C7BD-4550-BB3D-F32C0FC188E6}" type="presOf" srcId="{2BCEAB64-79E1-4190-90C6-94A8105E1D4B}" destId="{EBBA0041-A843-441C-87AB-8F637576AE6A}" srcOrd="0" destOrd="0" presId="urn:microsoft.com/office/officeart/2005/8/layout/pyramid1"/>
    <dgm:cxn modelId="{A5EE6248-365D-46C1-BFFD-889B9980C2C5}" type="presOf" srcId="{BE6152E8-A7B0-429C-AE48-E84F07208D3F}" destId="{41B0729E-585F-4A7E-A894-AA6DFF53CF58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F82F8571-E78C-4B66-A015-4553A55D134E}" type="presOf" srcId="{3F883D72-AB51-44A3-BB69-C25E95E42149}" destId="{CC9EFA65-A778-457A-93C6-B9548DB6D4C8}" srcOrd="0" destOrd="0" presId="urn:microsoft.com/office/officeart/2005/8/layout/pyramid1"/>
    <dgm:cxn modelId="{7961304B-EE2A-41F2-B95B-2D07886D7BAB}" type="presParOf" srcId="{7C3E26E5-8345-4B58-ADD7-8E425EA260AA}" destId="{04E3F3C2-2FFE-4908-A86D-328E43B3294A}" srcOrd="0" destOrd="0" presId="urn:microsoft.com/office/officeart/2005/8/layout/pyramid1"/>
    <dgm:cxn modelId="{E10EA4F2-3538-488E-AEDB-4B8A6EA2318E}" type="presParOf" srcId="{04E3F3C2-2FFE-4908-A86D-328E43B3294A}" destId="{41B0729E-585F-4A7E-A894-AA6DFF53CF58}" srcOrd="0" destOrd="0" presId="urn:microsoft.com/office/officeart/2005/8/layout/pyramid1"/>
    <dgm:cxn modelId="{79EC091D-D9E5-4830-A0EC-34F2EB359351}" type="presParOf" srcId="{04E3F3C2-2FFE-4908-A86D-328E43B3294A}" destId="{AE7E8AE7-164D-44BD-BE40-BDE74B4818F7}" srcOrd="1" destOrd="0" presId="urn:microsoft.com/office/officeart/2005/8/layout/pyramid1"/>
    <dgm:cxn modelId="{360474E4-C6FD-46FB-AECD-F9F7C9118E0F}" type="presParOf" srcId="{7C3E26E5-8345-4B58-ADD7-8E425EA260AA}" destId="{189E913C-2543-4D0F-9CBF-BF9B2CF8E0DA}" srcOrd="1" destOrd="0" presId="urn:microsoft.com/office/officeart/2005/8/layout/pyramid1"/>
    <dgm:cxn modelId="{93BEF18F-38BB-4FEB-B25F-CB6320A25667}" type="presParOf" srcId="{189E913C-2543-4D0F-9CBF-BF9B2CF8E0DA}" destId="{EBBA0041-A843-441C-87AB-8F637576AE6A}" srcOrd="0" destOrd="0" presId="urn:microsoft.com/office/officeart/2005/8/layout/pyramid1"/>
    <dgm:cxn modelId="{F4CACD6D-0B41-4F8A-BE03-3C2F173F5DD2}" type="presParOf" srcId="{189E913C-2543-4D0F-9CBF-BF9B2CF8E0DA}" destId="{2B7C2DCE-4CF1-4FE5-90E9-E7B7B569F09C}" srcOrd="1" destOrd="0" presId="urn:microsoft.com/office/officeart/2005/8/layout/pyramid1"/>
    <dgm:cxn modelId="{5DBBED9B-C7B3-4E21-AF12-A42CC55EEDEF}" type="presParOf" srcId="{7C3E26E5-8345-4B58-ADD7-8E425EA260AA}" destId="{C7701B75-B313-4FD6-9404-F77707EEE284}" srcOrd="2" destOrd="0" presId="urn:microsoft.com/office/officeart/2005/8/layout/pyramid1"/>
    <dgm:cxn modelId="{6BACA58F-20D0-4C6B-9132-088C547F49E1}" type="presParOf" srcId="{C7701B75-B313-4FD6-9404-F77707EEE284}" destId="{CC9EFA65-A778-457A-93C6-B9548DB6D4C8}" srcOrd="0" destOrd="0" presId="urn:microsoft.com/office/officeart/2005/8/layout/pyramid1"/>
    <dgm:cxn modelId="{3756F638-070D-4B28-8357-BC263EA3AA35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/>
              <a:latin typeface="Cambria" panose="02040503050406030204" pitchFamily="18" charset="0"/>
              <a:cs typeface="Arial" pitchFamily="34" charset="0"/>
            </a:rPr>
            <a:t>Федеральный</a:t>
          </a:r>
          <a:r>
            <a:rPr lang="ru-RU" sz="1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</a:t>
          </a: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solidFill>
          <a:srgbClr val="00B05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Региональный уровень</a:t>
          </a: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solidFill>
          <a:srgbClr val="E17B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 образовательной организации</a:t>
          </a: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ou-ds-n30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54008"/>
            <a:ext cx="8182473" cy="1077218"/>
          </a:xfrm>
        </p:spPr>
        <p:txBody>
          <a:bodyPr/>
          <a:lstStyle/>
          <a:p>
            <a:r>
              <a:rPr lang="ru-RU" sz="1600" dirty="0" smtClean="0"/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социально-личностному направлению развития воспитанников № 30 «</a:t>
            </a:r>
            <a:r>
              <a:rPr lang="ru-RU" sz="1600" dirty="0" err="1" smtClean="0"/>
              <a:t>Веселинка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4" y="2564905"/>
            <a:ext cx="5841135" cy="158197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Презентация бережливого проекта</a:t>
            </a:r>
          </a:p>
          <a:p>
            <a:pPr algn="ctr">
              <a:buNone/>
            </a:pPr>
            <a:r>
              <a:rPr lang="ru-RU" b="1" dirty="0" smtClean="0"/>
              <a:t>Оптимизация </a:t>
            </a:r>
            <a:r>
              <a:rPr lang="ru-RU" b="1" dirty="0" smtClean="0"/>
              <a:t>временных затрат при заполнении и сдачи табелей посещаемости детей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786" y="116632"/>
            <a:ext cx="5771965" cy="1354217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</a:t>
            </a:r>
            <a:r>
              <a:rPr lang="ru-RU" sz="1800" dirty="0" smtClean="0"/>
              <a:t>Оптимизация </a:t>
            </a:r>
            <a:r>
              <a:rPr lang="ru-RU" sz="1800" dirty="0" smtClean="0"/>
              <a:t>временных затрат при заполнении </a:t>
            </a:r>
            <a:br>
              <a:rPr lang="ru-RU" sz="1800" dirty="0" smtClean="0"/>
            </a:br>
            <a:r>
              <a:rPr lang="ru-RU" sz="1800" dirty="0" smtClean="0"/>
              <a:t>и сдачи табелей посещаемости детей» </a:t>
            </a:r>
            <a:endParaRPr lang="ru-RU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205"/>
            <a:ext cx="8712968" cy="44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Детский сад\Desktop\WhatsApp Image 2022-01-20 at 09.22.30.jpeg"/>
          <p:cNvPicPr>
            <a:picLocks noChangeAspect="1" noChangeArrowheads="1"/>
          </p:cNvPicPr>
          <p:nvPr/>
        </p:nvPicPr>
        <p:blipFill>
          <a:blip r:embed="rId3" cstate="print"/>
          <a:srcRect t="5565" r="2206" b="2132"/>
          <a:stretch>
            <a:fillRect/>
          </a:stretch>
        </p:blipFill>
        <p:spPr bwMode="auto">
          <a:xfrm>
            <a:off x="323528" y="1052736"/>
            <a:ext cx="8496944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Макеева Татьяна Владимировна– старший воспитатель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852936"/>
            <a:ext cx="237626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Семченко Светлана Александровна–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медсестра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4581128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Осташова Марина Игоревна –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852936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Чернова Наталья Юрьевна– завхоз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Детский сад\Desktop\Макеева Т.В\Образцовый д.с\Новая папка\Маке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1584176" cy="1732692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Детский сад\Desktop\Макеева Т.В\Образцовый д.с\Новая папка\Осташ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933056"/>
            <a:ext cx="1355302" cy="1879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9512" y="1484784"/>
            <a:ext cx="1800200" cy="1152128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Необходимость в распечатывании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табелей группы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/>
          </a:p>
          <a:p>
            <a:r>
              <a:rPr lang="ru-RU" sz="1400" i="1" dirty="0" smtClean="0"/>
              <a:t>(5мин)</a:t>
            </a:r>
            <a:r>
              <a:rPr lang="ru-RU" sz="1600" i="1" dirty="0" smtClean="0"/>
              <a:t>            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195736" y="1484784"/>
            <a:ext cx="1512168" cy="1152128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Необходимость заполнения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табелей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ручную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23928" y="1484784"/>
            <a:ext cx="1512168" cy="1152128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Подсчет показателей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табеля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652120" y="1484784"/>
            <a:ext cx="1656184" cy="1152128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верке и уточнении данных медиком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1835696" y="1844824"/>
            <a:ext cx="432048" cy="432048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635896" y="1844824"/>
            <a:ext cx="432048" cy="504056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5364088" y="1772816"/>
            <a:ext cx="360040" cy="432048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5576" y="3717032"/>
            <a:ext cx="7632848" cy="25202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Потеря времени из-за отсутствия оформленного бланка в соответствии с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рабочими и выходными днями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/>
              <a:t>Длительный период ожидания сверки</a:t>
            </a: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Длительность процесса уточнения данных за счет большого количества табелей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/>
              <a:t>Потеря времени из-за ручного подсчета внесенных данных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7124" y="2348880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(</a:t>
            </a:r>
            <a:r>
              <a:rPr lang="ru-RU" sz="1400" i="1" dirty="0" smtClean="0"/>
              <a:t>45</a:t>
            </a:r>
            <a:r>
              <a:rPr lang="ru-RU" sz="1400" i="1" dirty="0" smtClean="0"/>
              <a:t>мин</a:t>
            </a:r>
            <a:r>
              <a:rPr lang="ru-RU" i="1" dirty="0" smtClean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276872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(40мин</a:t>
            </a:r>
            <a:r>
              <a:rPr lang="ru-RU" i="1" dirty="0" smtClean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524328" y="1484784"/>
            <a:ext cx="1404664" cy="1224136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Составление сводного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отчета по учреждению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7236296" y="1772816"/>
            <a:ext cx="360040" cy="432048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2276872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(90мин</a:t>
            </a:r>
            <a:r>
              <a:rPr lang="ru-RU" i="1" dirty="0" smtClean="0"/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2348880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(90мин</a:t>
            </a:r>
            <a:r>
              <a:rPr lang="ru-RU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25935" y="955631"/>
            <a:ext cx="2883434" cy="5508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42937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425" y="307666"/>
            <a:ext cx="8686800" cy="62100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b="1" cap="none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Пирамида проблем</a:t>
            </a:r>
            <a:r>
              <a:rPr lang="ru-RU" sz="2400" cap="none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400" cap="none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032888552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055392" y="4069540"/>
            <a:ext cx="1505264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3728" y="2645592"/>
            <a:ext cx="1505263" cy="28828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7818" y="1412776"/>
            <a:ext cx="32466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Отсутствие оцифрованной формы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табеля,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позволяющей сократить время для заполнения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табелей посещаемости групп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Временные потери при ручном заполнении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табелей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подсчетов вручную занимает много времени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 подсчете возможны ошибки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5.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Длительность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сверки табелей групп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xmlns="" id="{5C6B4F19-0B51-4F5E-912A-629045224CF3}"/>
              </a:ext>
            </a:extLst>
          </p:cNvPr>
          <p:cNvSpPr/>
          <p:nvPr/>
        </p:nvSpPr>
        <p:spPr>
          <a:xfrm>
            <a:off x="750060" y="5212071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xmlns="" id="{39C7FD03-A61F-41F4-8A56-FA4FBFBF7B5D}"/>
              </a:ext>
            </a:extLst>
          </p:cNvPr>
          <p:cNvSpPr/>
          <p:nvPr/>
        </p:nvSpPr>
        <p:spPr>
          <a:xfrm>
            <a:off x="1602644" y="5624768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xmlns="" id="{766A2856-60BD-40AA-AD27-5659A6560081}"/>
              </a:ext>
            </a:extLst>
          </p:cNvPr>
          <p:cNvSpPr/>
          <p:nvPr/>
        </p:nvSpPr>
        <p:spPr>
          <a:xfrm>
            <a:off x="2732752" y="5653408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3</a:t>
            </a: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xmlns="" id="{50529548-2DD4-4BE9-BCC8-31145621E158}"/>
              </a:ext>
            </a:extLst>
          </p:cNvPr>
          <p:cNvSpPr/>
          <p:nvPr/>
        </p:nvSpPr>
        <p:spPr>
          <a:xfrm>
            <a:off x="3906530" y="5606096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4</a:t>
            </a: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xmlns="" id="{F51C18A3-BCE5-4029-BDD9-DBC726F1B98E}"/>
              </a:ext>
            </a:extLst>
          </p:cNvPr>
          <p:cNvSpPr/>
          <p:nvPr/>
        </p:nvSpPr>
        <p:spPr>
          <a:xfrm>
            <a:off x="4570575" y="5212072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1490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Перевод </a:t>
            </a:r>
            <a:r>
              <a:rPr lang="ru-RU" b="1" dirty="0" smtClean="0">
                <a:solidFill>
                  <a:srgbClr val="000066"/>
                </a:solidFill>
              </a:rPr>
              <a:t>данных в оцифрованную программу </a:t>
            </a:r>
            <a:r>
              <a:rPr lang="en-US" b="1" dirty="0" smtClean="0">
                <a:solidFill>
                  <a:srgbClr val="000066"/>
                </a:solidFill>
              </a:rPr>
              <a:t>Excel</a:t>
            </a: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Составление постоянного списка детей в ежедневном электронном табеле посещаемости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Автоматизированный </a:t>
            </a:r>
            <a:r>
              <a:rPr lang="ru-RU" b="1" dirty="0" smtClean="0">
                <a:solidFill>
                  <a:srgbClr val="000066"/>
                </a:solidFill>
              </a:rPr>
              <a:t>подсчет </a:t>
            </a:r>
            <a:r>
              <a:rPr lang="ru-RU" b="1" dirty="0" smtClean="0">
                <a:solidFill>
                  <a:srgbClr val="000066"/>
                </a:solidFill>
              </a:rPr>
              <a:t>данных с помощью формул электронной таблицы</a:t>
            </a:r>
            <a:endParaRPr lang="ru-RU" b="1" dirty="0" smtClean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43608" y="1052736"/>
            <a:ext cx="68407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Сокращение времени на заполнение и подсчет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табелей посещаемости воспитанников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2132856"/>
            <a:ext cx="1656184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Внесение данных в оцифрованную форму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195736" y="2132856"/>
            <a:ext cx="144016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 в табель данных о посещаемости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92494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</a:t>
            </a:r>
            <a:r>
              <a:rPr lang="ru-RU" sz="1400" i="1" dirty="0" smtClean="0"/>
              <a:t>10мин)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779912" y="2132856"/>
            <a:ext cx="1296144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Подсчет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табеля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220072" y="2132856"/>
            <a:ext cx="144016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Сверка и уточнение данных медиком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2924944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</a:t>
            </a:r>
            <a:r>
              <a:rPr lang="ru-RU" sz="1400" i="1" dirty="0" smtClean="0"/>
              <a:t>2</a:t>
            </a:r>
            <a:r>
              <a:rPr lang="ru-RU" sz="1400" i="1" dirty="0" smtClean="0"/>
              <a:t>0мин</a:t>
            </a:r>
            <a:r>
              <a:rPr lang="ru-RU" sz="1400" i="1" dirty="0" smtClean="0"/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45629" y="292494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</a:t>
            </a:r>
            <a:r>
              <a:rPr lang="ru-RU" sz="1400" i="1" dirty="0" smtClean="0"/>
              <a:t>0мин</a:t>
            </a:r>
            <a:r>
              <a:rPr lang="ru-RU" sz="1400" i="1" dirty="0" smtClean="0"/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996952"/>
            <a:ext cx="84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</a:t>
            </a:r>
            <a:r>
              <a:rPr lang="ru-RU" sz="1400" i="1" dirty="0" smtClean="0"/>
              <a:t>6</a:t>
            </a:r>
            <a:r>
              <a:rPr lang="ru-RU" sz="1400" i="1" dirty="0" smtClean="0"/>
              <a:t>0мин</a:t>
            </a:r>
            <a:r>
              <a:rPr lang="ru-RU" sz="1400" i="1" dirty="0" smtClean="0"/>
              <a:t>)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876256" y="2132856"/>
            <a:ext cx="144016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Составление сводного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отчета по детскому саду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7020272" y="2996953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(</a:t>
            </a:r>
            <a:r>
              <a:rPr lang="ru-RU" sz="1400" i="1" dirty="0" smtClean="0"/>
              <a:t>60мин)</a:t>
            </a:r>
            <a:endParaRPr lang="ru-RU" sz="1400" i="1" dirty="0" smtClean="0"/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5004048" y="2636912"/>
            <a:ext cx="288032" cy="28803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3563888" y="2636912"/>
            <a:ext cx="288032" cy="28803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1979712" y="2636912"/>
            <a:ext cx="288032" cy="28803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6660232" y="2636912"/>
            <a:ext cx="288032" cy="28803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31640" y="1412776"/>
            <a:ext cx="6912768" cy="5184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Согласование паспорта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лин-проекта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11.01.2021г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/>
              <a:t>2.   Картирование текущего состояния (с </a:t>
            </a:r>
            <a:r>
              <a:rPr lang="ru-RU" sz="1600" dirty="0" smtClean="0"/>
              <a:t>12.01.2021 </a:t>
            </a:r>
            <a:r>
              <a:rPr lang="ru-RU" sz="1600" dirty="0" smtClean="0"/>
              <a:t>г. по </a:t>
            </a:r>
            <a:r>
              <a:rPr lang="ru-RU" sz="1600" dirty="0" smtClean="0"/>
              <a:t>13.03.2021г</a:t>
            </a:r>
            <a:r>
              <a:rPr lang="ru-RU" sz="1600" dirty="0" smtClean="0"/>
              <a:t>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3.   Анализ проблем и потерь (с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18.01.2021г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19.02.2021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/>
              <a:t>4.   Составление карты целевого состояния (</a:t>
            </a:r>
            <a:r>
              <a:rPr lang="ru-RU" sz="1600" dirty="0" smtClean="0"/>
              <a:t>19.02.2021г</a:t>
            </a:r>
            <a:r>
              <a:rPr lang="ru-RU" sz="1600" dirty="0" smtClean="0"/>
              <a:t>. по </a:t>
            </a:r>
            <a:r>
              <a:rPr lang="ru-RU" sz="1600" dirty="0" smtClean="0"/>
              <a:t>26.02.2021г</a:t>
            </a:r>
            <a:r>
              <a:rPr lang="ru-RU" sz="1600" dirty="0" smtClean="0"/>
              <a:t>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5.   Разработка плана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мероприятий (с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26.02.2021г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 по </a:t>
            </a:r>
            <a:r>
              <a:rPr lang="ru-RU" sz="1600" dirty="0" smtClean="0"/>
              <a:t>12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.03.2021г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6.   Защита плана мероприятий </a:t>
            </a:r>
            <a:r>
              <a:rPr lang="ru-RU" sz="1600" baseline="0" dirty="0" smtClean="0"/>
              <a:t>(</a:t>
            </a:r>
            <a:r>
              <a:rPr lang="ru-RU" sz="1600" dirty="0" smtClean="0"/>
              <a:t>12</a:t>
            </a:r>
            <a:r>
              <a:rPr lang="ru-RU" sz="1600" baseline="0" dirty="0" smtClean="0"/>
              <a:t>.03.2021г</a:t>
            </a:r>
            <a:r>
              <a:rPr lang="ru-RU" sz="1600" baseline="0" dirty="0" smtClean="0"/>
              <a:t>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7.   Внедрение улучшений (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с01.03.2021г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по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01.05.2021г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8.   Мониторинг результатов ( с </a:t>
            </a:r>
            <a:r>
              <a:rPr lang="ru-RU" sz="1600" baseline="0" dirty="0" smtClean="0"/>
              <a:t>03.05.2021 </a:t>
            </a:r>
            <a:r>
              <a:rPr lang="ru-RU" sz="1600" baseline="0" dirty="0" smtClean="0"/>
              <a:t>г. по </a:t>
            </a:r>
            <a:r>
              <a:rPr lang="ru-RU" sz="1600" dirty="0" smtClean="0"/>
              <a:t>30</a:t>
            </a:r>
            <a:r>
              <a:rPr lang="ru-RU" sz="1600" baseline="0" dirty="0" smtClean="0"/>
              <a:t>.05.2021г</a:t>
            </a:r>
            <a:r>
              <a:rPr lang="ru-RU" sz="1600" baseline="0" dirty="0" smtClean="0"/>
              <a:t>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9.   Закрытие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лин-проекта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01.06.2021г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10. Мониторинг стабильности достигнутых</a:t>
            </a:r>
            <a:r>
              <a:rPr lang="ru-RU" sz="1600" dirty="0" smtClean="0"/>
              <a:t> результатов (01.09.2021г. по </a:t>
            </a:r>
            <a:r>
              <a:rPr lang="ru-RU" sz="1600" dirty="0" smtClean="0"/>
              <a:t>15</a:t>
            </a:r>
            <a:r>
              <a:rPr lang="ru-RU" sz="1600" dirty="0" smtClean="0"/>
              <a:t>.10.2021г</a:t>
            </a:r>
            <a:r>
              <a:rPr lang="ru-RU" sz="1600" dirty="0" smtClean="0"/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99113362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585544"/>
              </p:ext>
            </p:extLst>
          </p:nvPr>
        </p:nvGraphicFramePr>
        <p:xfrm>
          <a:off x="646659" y="1248092"/>
          <a:ext cx="7885781" cy="196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заполнения и обработки 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табеля посещаемости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мин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1.9 раза )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при заполнении табеля посещаемости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времени при формировании отчета посещаемости </a:t>
                      </a:r>
                      <a:r>
                        <a:rPr lang="ru-RU" sz="1200" b="0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медсестрой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181" y="116632"/>
            <a:ext cx="184730" cy="584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МБДОУ  «ДСОВ № 30 «</a:t>
            </a:r>
            <a:r>
              <a:rPr lang="ru-RU" sz="2800" i="1" dirty="0" err="1" smtClean="0">
                <a:solidFill>
                  <a:srgbClr val="00B050"/>
                </a:solidFill>
              </a:rPr>
              <a:t>Веселинка</a:t>
            </a:r>
            <a:r>
              <a:rPr lang="ru-RU" sz="2800" i="1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800" i="1" dirty="0" err="1" smtClean="0">
                <a:solidFill>
                  <a:srgbClr val="00B050"/>
                </a:solidFill>
              </a:rPr>
              <a:t>Эл.почта</a:t>
            </a:r>
            <a:r>
              <a:rPr lang="ru-RU" sz="2800" i="1" dirty="0" smtClean="0">
                <a:solidFill>
                  <a:srgbClr val="00B050"/>
                </a:solidFill>
              </a:rPr>
              <a:t>: </a:t>
            </a:r>
            <a:r>
              <a:rPr lang="en-US" sz="2800" i="1" dirty="0" smtClean="0">
                <a:solidFill>
                  <a:srgbClr val="00B050"/>
                </a:solidFill>
                <a:hlinkClick r:id="rId2"/>
              </a:rPr>
              <a:t>dou-ds-n30@mail.ru</a:t>
            </a:r>
            <a:endParaRPr lang="en-US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Сайт ДОУ: </a:t>
            </a:r>
            <a:r>
              <a:rPr lang="en-US" sz="2800" i="1" dirty="0" err="1" smtClean="0">
                <a:solidFill>
                  <a:srgbClr val="00B050"/>
                </a:solidFill>
              </a:rPr>
              <a:t>Veselinka</a:t>
            </a:r>
            <a:r>
              <a:rPr lang="ru-RU" sz="2800" i="1" dirty="0" smtClean="0">
                <a:solidFill>
                  <a:srgbClr val="00B050"/>
                </a:solidFill>
              </a:rPr>
              <a:t> 30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8022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10411</TotalTime>
  <Words>462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социально-личностному направлению развития воспитанников № 30 «Веселинка»</vt:lpstr>
      <vt:lpstr>Паспорт проекта   «Оптимизация временных затрат при заполнении  и сдачи табелей посещаемости детей» 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Детский сад</cp:lastModifiedBy>
  <cp:revision>591</cp:revision>
  <cp:lastPrinted>2019-02-18T01:46:55Z</cp:lastPrinted>
  <dcterms:created xsi:type="dcterms:W3CDTF">2007-01-29T08:57:19Z</dcterms:created>
  <dcterms:modified xsi:type="dcterms:W3CDTF">2022-01-20T03:55:33Z</dcterms:modified>
</cp:coreProperties>
</file>